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sldIdLst>
    <p:sldId id="256" r:id="rId2"/>
    <p:sldId id="257" r:id="rId3"/>
    <p:sldId id="261" r:id="rId4"/>
    <p:sldId id="258" r:id="rId5"/>
    <p:sldId id="259" r:id="rId6"/>
    <p:sldId id="264" r:id="rId7"/>
    <p:sldId id="283" r:id="rId8"/>
    <p:sldId id="268" r:id="rId9"/>
    <p:sldId id="284" r:id="rId10"/>
    <p:sldId id="267" r:id="rId11"/>
    <p:sldId id="265" r:id="rId12"/>
    <p:sldId id="266" r:id="rId13"/>
    <p:sldId id="260" r:id="rId14"/>
    <p:sldId id="263" r:id="rId15"/>
    <p:sldId id="286" r:id="rId16"/>
    <p:sldId id="288" r:id="rId17"/>
    <p:sldId id="287" r:id="rId18"/>
    <p:sldId id="262" r:id="rId19"/>
    <p:sldId id="273" r:id="rId20"/>
    <p:sldId id="274" r:id="rId21"/>
    <p:sldId id="275" r:id="rId22"/>
    <p:sldId id="276" r:id="rId23"/>
    <p:sldId id="281" r:id="rId24"/>
    <p:sldId id="282" r:id="rId25"/>
    <p:sldId id="279" r:id="rId26"/>
    <p:sldId id="277" r:id="rId27"/>
    <p:sldId id="278" r:id="rId28"/>
    <p:sldId id="270" r:id="rId29"/>
    <p:sldId id="280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357" autoAdjust="0"/>
  </p:normalViewPr>
  <p:slideViewPr>
    <p:cSldViewPr>
      <p:cViewPr>
        <p:scale>
          <a:sx n="100" d="100"/>
          <a:sy n="100" d="100"/>
        </p:scale>
        <p:origin x="-1944" y="-3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DEB66C-38B2-436A-8A65-1F62F3BE886C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563C97-7904-4F49-8A6F-E26329A78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54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Shih</a:t>
            </a:r>
            <a:r>
              <a:rPr lang="en-US" baseline="0" dirty="0" smtClean="0"/>
              <a:t> is earliest word for eclipse in Chinese</a:t>
            </a:r>
          </a:p>
          <a:p>
            <a:r>
              <a:rPr lang="en-US" baseline="0" dirty="0" smtClean="0"/>
              <a:t>Rest refer to both solar and lunar eclipses</a:t>
            </a:r>
          </a:p>
          <a:p>
            <a:r>
              <a:rPr lang="en-US" baseline="0" dirty="0" smtClean="0"/>
              <a:t>Many of the cultures with consumption myths make noise to scare away the demons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63C97-7904-4F49-8A6F-E26329A781C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1249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Misses us – we’ll see 65-70% coverage</a:t>
            </a:r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Would have to go ~Mach 3 to view entire eclipse</a:t>
            </a:r>
            <a:r>
              <a:rPr lang="en-US" baseline="0" dirty="0" smtClean="0"/>
              <a:t> (overland)</a:t>
            </a:r>
            <a:r>
              <a:rPr lang="en-US" baseline="0" dirty="0"/>
              <a:t> </a:t>
            </a:r>
            <a:r>
              <a:rPr lang="en-US" baseline="0" dirty="0" smtClean="0"/>
              <a:t>… but…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63C97-7904-4F49-8A6F-E26329A781C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74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Concorde</a:t>
            </a:r>
            <a:r>
              <a:rPr lang="en-US" baseline="0" dirty="0" smtClean="0"/>
              <a:t> flying at Mach 2.05 (~620 m/s, 1400 mph, 2200 </a:t>
            </a:r>
            <a:r>
              <a:rPr lang="en-US" baseline="0" dirty="0" err="1" smtClean="0"/>
              <a:t>kph</a:t>
            </a:r>
            <a:r>
              <a:rPr lang="en-US" baseline="0" dirty="0" smtClean="0"/>
              <a:t>)</a:t>
            </a:r>
          </a:p>
          <a:p>
            <a:endParaRPr lang="en-US" baseline="0" dirty="0" smtClean="0"/>
          </a:p>
          <a:p>
            <a:r>
              <a:rPr lang="en-US" baseline="0" dirty="0" smtClean="0"/>
              <a:t>Can’t be done today – aircraft currently flying can go faster, but not for as long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63C97-7904-4F49-8A6F-E26329A781C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273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Maximum 8 minutes</a:t>
            </a:r>
            <a:r>
              <a:rPr lang="en-US" baseline="0" dirty="0" smtClean="0"/>
              <a:t> after sunrise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63C97-7904-4F49-8A6F-E26329A781C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9386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area gets two total</a:t>
            </a:r>
            <a:r>
              <a:rPr lang="en-US" baseline="0" dirty="0" smtClean="0"/>
              <a:t> eclipses in 7 years. The average for any one place is about every 400 years (ridiculous sigma).</a:t>
            </a:r>
          </a:p>
          <a:p>
            <a:endParaRPr lang="en-US" baseline="0" dirty="0" smtClean="0"/>
          </a:p>
          <a:p>
            <a:r>
              <a:rPr lang="en-US" baseline="0" dirty="0" smtClean="0"/>
              <a:t>(Partial eclipses happen ~every 2.5 years)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63C97-7904-4F49-8A6F-E26329A781C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987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also othe</a:t>
            </a:r>
            <a:r>
              <a:rPr lang="en-US" baseline="0" dirty="0" smtClean="0"/>
              <a:t>r devices, including pinholes shining onto paper and special solar telescopes (filtered for safety) that you can use to observe an eclipse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63C97-7904-4F49-8A6F-E26329A781C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668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1D902-BE6A-41FD-B8DB-5C1CBF42C7F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61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Rahu</a:t>
            </a:r>
            <a:r>
              <a:rPr lang="en-US" dirty="0" smtClean="0"/>
              <a:t> tries</a:t>
            </a:r>
            <a:r>
              <a:rPr lang="en-US" baseline="0" dirty="0" smtClean="0"/>
              <a:t> to steal elixir of immortality, is reported by the sun and moon; Vishnu cuts off his head as he swallows, turning his head immortal but killing his body; </a:t>
            </a:r>
            <a:r>
              <a:rPr lang="en-US" baseline="0" dirty="0" err="1" smtClean="0"/>
              <a:t>Rahu</a:t>
            </a:r>
            <a:r>
              <a:rPr lang="en-US" baseline="0" dirty="0" smtClean="0"/>
              <a:t> continues chasing the sun and moon for revenge, occasionally catching them – but since he has no body, they fall out of his head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Batammaliba</a:t>
            </a:r>
            <a:r>
              <a:rPr lang="en-US" baseline="0" dirty="0" smtClean="0"/>
              <a:t> (African tribe): People encourage sun and moon to stop fighting, time to resolve old feuds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63C97-7904-4F49-8A6F-E26329A781C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826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Babylonians predict</a:t>
            </a:r>
            <a:r>
              <a:rPr lang="en-US" baseline="0" dirty="0" smtClean="0"/>
              <a:t> eclipse schedule based on historical record from 6</a:t>
            </a:r>
            <a:r>
              <a:rPr lang="en-US" baseline="30000" dirty="0" smtClean="0"/>
              <a:t>th</a:t>
            </a:r>
            <a:r>
              <a:rPr lang="en-US" baseline="0" dirty="0" smtClean="0"/>
              <a:t> century BCE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Anaxagoras</a:t>
            </a:r>
            <a:r>
              <a:rPr lang="en-US" baseline="0" dirty="0" smtClean="0"/>
              <a:t> </a:t>
            </a:r>
            <a:r>
              <a:rPr lang="en-US" baseline="0" dirty="0" smtClean="0"/>
              <a:t>~450 </a:t>
            </a:r>
            <a:r>
              <a:rPr lang="en-US" baseline="0" dirty="0" smtClean="0"/>
              <a:t>BCE, Greek (natural) philosopher</a:t>
            </a:r>
          </a:p>
          <a:p>
            <a:endParaRPr lang="en-US" baseline="0" dirty="0" smtClean="0"/>
          </a:p>
          <a:p>
            <a:r>
              <a:rPr lang="en-US" baseline="0" dirty="0" smtClean="0"/>
              <a:t>Ptolemy - Roman citizen, lived in Egypt, probably Greek)</a:t>
            </a:r>
            <a:endParaRPr lang="en-US" dirty="0" smtClean="0"/>
          </a:p>
          <a:p>
            <a:r>
              <a:rPr lang="en-US" dirty="0" smtClean="0"/>
              <a:t>Predictable (based on</a:t>
            </a:r>
            <a:r>
              <a:rPr lang="en-US" baseline="0" dirty="0" smtClean="0"/>
              <a:t> apparent motion, not repetition)</a:t>
            </a:r>
            <a:r>
              <a:rPr lang="en-US" dirty="0" smtClean="0"/>
              <a:t> since 2</a:t>
            </a:r>
            <a:r>
              <a:rPr lang="en-US" baseline="30000" dirty="0" smtClean="0"/>
              <a:t>nd</a:t>
            </a:r>
            <a:r>
              <a:rPr lang="en-US" dirty="0" smtClean="0"/>
              <a:t> century </a:t>
            </a:r>
            <a:r>
              <a:rPr lang="en-US" dirty="0" smtClean="0"/>
              <a:t>CE</a:t>
            </a:r>
          </a:p>
          <a:p>
            <a:endParaRPr lang="en-US" dirty="0" smtClean="0"/>
          </a:p>
          <a:p>
            <a:r>
              <a:rPr lang="en-US" dirty="0" smtClean="0"/>
              <a:t>Bessel</a:t>
            </a:r>
            <a:r>
              <a:rPr lang="en-US" baseline="0" dirty="0" smtClean="0"/>
              <a:t> – German scientist and mathematician (Bessel functions, distances to other stars)</a:t>
            </a:r>
            <a:endParaRPr lang="en-US" dirty="0" smtClean="0"/>
          </a:p>
          <a:p>
            <a:r>
              <a:rPr lang="en-US" dirty="0" err="1" smtClean="0"/>
              <a:t>Besselian</a:t>
            </a:r>
            <a:r>
              <a:rPr lang="en-US" dirty="0" smtClean="0"/>
              <a:t> element</a:t>
            </a:r>
            <a:r>
              <a:rPr lang="en-US" baseline="0" dirty="0" smtClean="0"/>
              <a:t>s mathematically complex, but still simpler than previous calculations (1824)</a:t>
            </a:r>
          </a:p>
          <a:p>
            <a:endParaRPr lang="en-US" baseline="0" dirty="0" smtClean="0"/>
          </a:p>
          <a:p>
            <a:r>
              <a:rPr lang="en-US" baseline="0" dirty="0" smtClean="0"/>
              <a:t>Many important discoveries from eclipse observations:</a:t>
            </a:r>
          </a:p>
          <a:p>
            <a:r>
              <a:rPr lang="en-US" baseline="0" dirty="0" smtClean="0"/>
              <a:t>	Changes in moon’s orbit</a:t>
            </a:r>
          </a:p>
          <a:p>
            <a:r>
              <a:rPr lang="en-US" baseline="0" dirty="0" smtClean="0"/>
              <a:t>	Discovery and attribution of corona</a:t>
            </a:r>
          </a:p>
          <a:p>
            <a:r>
              <a:rPr lang="en-US" baseline="0" dirty="0" smtClean="0"/>
              <a:t>	CMEs</a:t>
            </a:r>
          </a:p>
          <a:p>
            <a:r>
              <a:rPr lang="en-US" baseline="0" dirty="0" smtClean="0"/>
              <a:t>	Magnetic reconnection</a:t>
            </a:r>
          </a:p>
          <a:p>
            <a:r>
              <a:rPr lang="en-US" baseline="0" dirty="0" smtClean="0"/>
              <a:t>	General relativity</a:t>
            </a:r>
          </a:p>
          <a:p>
            <a:r>
              <a:rPr lang="en-US" baseline="0" dirty="0" smtClean="0"/>
              <a:t>	Higher coronal temperatures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63C97-7904-4F49-8A6F-E26329A781C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103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moon</a:t>
            </a:r>
            <a:r>
              <a:rPr lang="en-US" baseline="0" dirty="0" smtClean="0"/>
              <a:t> – sun shines on “dark side” of moon</a:t>
            </a:r>
          </a:p>
          <a:p>
            <a:r>
              <a:rPr lang="en-US" baseline="0" dirty="0" smtClean="0"/>
              <a:t>Full moon – sun shines on “bright side” of moon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63C97-7904-4F49-8A6F-E26329A781C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809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don’t we</a:t>
            </a:r>
            <a:r>
              <a:rPr lang="en-US" baseline="0" dirty="0" smtClean="0"/>
              <a:t> have more eclipses?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63C97-7904-4F49-8A6F-E26329A781C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66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hybrid eclipses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63C97-7904-4F49-8A6F-E26329A781C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18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Total</a:t>
            </a:r>
            <a:r>
              <a:rPr lang="en-US" baseline="0" dirty="0" smtClean="0"/>
              <a:t> eclipse: Sky changes color, animals act strangely (go to bed/get up as if it’s night), shadow bands, colors are strange due to higher </a:t>
            </a:r>
            <a:r>
              <a:rPr lang="en-US" baseline="0" smtClean="0"/>
              <a:t>coronal temperature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63C97-7904-4F49-8A6F-E26329A781C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475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Annular</a:t>
            </a:r>
            <a:r>
              <a:rPr lang="en-US" baseline="0" dirty="0" smtClean="0"/>
              <a:t> is basically the same as total, but at maximum, still see a ring of sun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63C97-7904-4F49-8A6F-E26329A781C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4034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Total,</a:t>
            </a:r>
            <a:r>
              <a:rPr lang="en-US" baseline="0" dirty="0" smtClean="0"/>
              <a:t> annular, change between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63C97-7904-4F49-8A6F-E26329A781C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76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C3EC4-1130-4D8E-988C-4D4FEB47156E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E187-0414-4FDA-A030-395AC2D4BE45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800"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C3EC4-1130-4D8E-988C-4D4FEB47156E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E187-0414-4FDA-A030-395AC2D4BE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C3EC4-1130-4D8E-988C-4D4FEB47156E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E187-0414-4FDA-A030-395AC2D4BE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C3EC4-1130-4D8E-988C-4D4FEB47156E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E187-0414-4FDA-A030-395AC2D4BE4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>
            <a:lvl1pPr>
              <a:defRPr>
                <a:latin typeface="Helvetica" pitchFamily="34" charset="0"/>
                <a:cs typeface="Helvetica" pitchFamily="34" charset="0"/>
              </a:defRPr>
            </a:lvl1pPr>
            <a:lvl2pPr>
              <a:defRPr>
                <a:latin typeface="Helvetica" pitchFamily="34" charset="0"/>
                <a:cs typeface="Helvetica" pitchFamily="34" charset="0"/>
              </a:defRPr>
            </a:lvl2pPr>
            <a:lvl3pPr>
              <a:defRPr>
                <a:latin typeface="Helvetica" pitchFamily="34" charset="0"/>
                <a:cs typeface="Helvetica" pitchFamily="34" charset="0"/>
              </a:defRPr>
            </a:lvl3pPr>
            <a:lvl4pPr>
              <a:defRPr>
                <a:latin typeface="Helvetica" pitchFamily="34" charset="0"/>
                <a:cs typeface="Helvetica" pitchFamily="34" charset="0"/>
              </a:defRPr>
            </a:lvl4pPr>
            <a:lvl5pPr>
              <a:defRPr>
                <a:latin typeface="Helvetica" pitchFamily="34" charset="0"/>
                <a:cs typeface="Helvetic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C3EC4-1130-4D8E-988C-4D4FEB47156E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E187-0414-4FDA-A030-395AC2D4BE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C3EC4-1130-4D8E-988C-4D4FEB47156E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E187-0414-4FDA-A030-395AC2D4BE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C3EC4-1130-4D8E-988C-4D4FEB47156E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E187-0414-4FDA-A030-395AC2D4BE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C3EC4-1130-4D8E-988C-4D4FEB47156E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E187-0414-4FDA-A030-395AC2D4BE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C3EC4-1130-4D8E-988C-4D4FEB47156E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E187-0414-4FDA-A030-395AC2D4BE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C3EC4-1130-4D8E-988C-4D4FEB47156E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E187-0414-4FDA-A030-395AC2D4BE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C3EC4-1130-4D8E-988C-4D4FEB47156E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E187-0414-4FDA-A030-395AC2D4BE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337C3EC4-1130-4D8E-988C-4D4FEB47156E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76E8E187-0414-4FDA-A030-395AC2D4BE45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lang="en-US" sz="3400" kern="1200" cap="all" spc="50" baseline="0" dirty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20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20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20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20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20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7ThZUeNwiRY?t=140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rstpeople.us/FP-Html-Legends/EclipseOfTheSunBlamedOnBlackSquirrel-Choctaw.html" TargetMode="External"/><Relationship Id="rId2" Type="http://schemas.openxmlformats.org/officeDocument/2006/relationships/hyperlink" Target="http://news.nationalgeographic.com/news/2013/11/131101-solar-eclipse-myth-legend-space-scienc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reclipse.com/Totality2/TotalityApH.html" TargetMode="External"/><Relationship Id="rId5" Type="http://schemas.openxmlformats.org/officeDocument/2006/relationships/hyperlink" Target="http://eclipsewise.com/solar/SEhelp/SEbeselm.html" TargetMode="External"/><Relationship Id="rId4" Type="http://schemas.openxmlformats.org/officeDocument/2006/relationships/hyperlink" Target="https://motherboard.vice.com/en_us/article/8q8qwk/the-concorde-and-the-longest-solar-eclips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QcgDiF1a14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Alex </a:t>
            </a:r>
            <a:r>
              <a:rPr lang="en-US" dirty="0" err="1" smtClean="0"/>
              <a:t>Debrecht</a:t>
            </a:r>
            <a:endParaRPr lang="en-US" dirty="0" smtClean="0"/>
          </a:p>
          <a:p>
            <a:r>
              <a:rPr lang="en-US" dirty="0" smtClean="0"/>
              <a:t>PhD Student, University of Rochester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Eclipse: Facts, Fun Facts, and Fiction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61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Partial Eclipse</a:t>
            </a:r>
            <a:endParaRPr lang="en-US" dirty="0"/>
          </a:p>
        </p:txBody>
      </p:sp>
      <p:pic>
        <p:nvPicPr>
          <p:cNvPr id="4" name="Picture 2" descr="http://moonblink.info/File/Graphics/diagrams/Tot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10" y="1868615"/>
            <a:ext cx="873395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414370" y="6611779"/>
            <a:ext cx="23006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http://moonblink.info/Eclipse/why/solar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2139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930146"/>
          </a:xfrm>
        </p:spPr>
        <p:txBody>
          <a:bodyPr/>
          <a:lstStyle/>
          <a:p>
            <a:r>
              <a:rPr lang="en-US" dirty="0" smtClean="0"/>
              <a:t>Total Eclipse</a:t>
            </a:r>
            <a:endParaRPr lang="en-US" dirty="0"/>
          </a:p>
        </p:txBody>
      </p:sp>
      <p:pic>
        <p:nvPicPr>
          <p:cNvPr id="1028" name="Picture 4" descr="Total Solar Eclipse &amp; Path of Total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168053" cy="543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200400" y="6629400"/>
            <a:ext cx="2971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http://www.mreclipse.com/Special/SEprimer.html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968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66814"/>
            <a:ext cx="7924800" cy="884238"/>
          </a:xfrm>
        </p:spPr>
        <p:txBody>
          <a:bodyPr/>
          <a:lstStyle/>
          <a:p>
            <a:r>
              <a:rPr lang="en-US" dirty="0" smtClean="0"/>
              <a:t>Annular Eclipse</a:t>
            </a:r>
            <a:endParaRPr lang="en-US" dirty="0"/>
          </a:p>
        </p:txBody>
      </p:sp>
      <p:pic>
        <p:nvPicPr>
          <p:cNvPr id="2050" name="Picture 2" descr="http://www.mreclipse.com/Special/image/SEDiagram4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8458200" cy="563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00400" y="6629400"/>
            <a:ext cx="2971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http://www.mreclipse.com/Special/SEprimer.html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684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See</a:t>
            </a:r>
            <a:endParaRPr lang="en-US" dirty="0"/>
          </a:p>
        </p:txBody>
      </p:sp>
      <p:pic>
        <p:nvPicPr>
          <p:cNvPr id="2050" name="Picture 2" descr="Aug. 21, 2017: Total Solar Eclipse in Corvallis, Oreg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1000"/>
            <a:ext cx="6705600" cy="44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19400" y="4495800"/>
            <a:ext cx="5410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http://visitcorvallis.com/oregon-state-university/8-21-2017-total-solar-eclipse-corvallis-oregon/</a:t>
            </a:r>
          </a:p>
        </p:txBody>
      </p:sp>
    </p:spTree>
    <p:extLst>
      <p:ext uri="{BB962C8B-B14F-4D97-AF65-F5344CB8AC3E}">
        <p14:creationId xmlns:p14="http://schemas.microsoft.com/office/powerpoint/2010/main" val="326693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ur_total_slow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2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ur_annular_slow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63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Pictures\vlcsnap-6398-07-20-19h29m07s37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38201"/>
            <a:ext cx="9144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8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ur_partial_slow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3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 World-Eating Being Would See</a:t>
            </a:r>
            <a:endParaRPr lang="en-US" dirty="0"/>
          </a:p>
        </p:txBody>
      </p:sp>
      <p:pic>
        <p:nvPicPr>
          <p:cNvPr id="3074" name="Picture 2" descr="https://images.moviepilot.com/images/c_limit,q_auto:good,w_600/lclgwjzgqj5mh5gctf35/cbi-talks-to-galactus-the-devourer-of-worl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381000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5400000">
            <a:off x="6409609" y="2429589"/>
            <a:ext cx="236220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https://moviepilot.com/posts/2797997</a:t>
            </a:r>
          </a:p>
        </p:txBody>
      </p:sp>
    </p:spTree>
    <p:extLst>
      <p:ext uri="{BB962C8B-B14F-4D97-AF65-F5344CB8AC3E}">
        <p14:creationId xmlns:p14="http://schemas.microsoft.com/office/powerpoint/2010/main" val="361595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mniscient_view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5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Eclipse: Myths and Legends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63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of Totality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77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76200"/>
            <a:ext cx="7924800" cy="1143000"/>
          </a:xfrm>
        </p:spPr>
        <p:txBody>
          <a:bodyPr/>
          <a:lstStyle/>
          <a:p>
            <a:r>
              <a:rPr lang="en-US" dirty="0" smtClean="0"/>
              <a:t>Total Eclipse</a:t>
            </a:r>
            <a:endParaRPr lang="en-US" dirty="0"/>
          </a:p>
        </p:txBody>
      </p:sp>
      <p:pic>
        <p:nvPicPr>
          <p:cNvPr id="7" name="Picture 4" descr="Total Solar Eclipse &amp; Path of Total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04784"/>
            <a:ext cx="8168053" cy="543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17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2017 North American Eclipse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Exact </a:t>
            </a:r>
            <a:r>
              <a:rPr lang="en-US" dirty="0" smtClean="0">
                <a:hlinkClick r:id="rId3"/>
              </a:rPr>
              <a:t>path of totality</a:t>
            </a:r>
            <a:r>
              <a:rPr lang="en-US" dirty="0" smtClean="0"/>
              <a:t> for the US, August 21, 2017</a:t>
            </a:r>
          </a:p>
          <a:p>
            <a:r>
              <a:rPr lang="en-US" dirty="0" smtClean="0"/>
              <a:t>Takes approximately 90 minutes to cross</a:t>
            </a:r>
          </a:p>
          <a:p>
            <a:r>
              <a:rPr lang="en-US" dirty="0" smtClean="0"/>
              <a:t>Totality lasts for 2-7 minutes at any one location</a:t>
            </a:r>
          </a:p>
        </p:txBody>
      </p:sp>
    </p:spTree>
    <p:extLst>
      <p:ext uri="{BB962C8B-B14F-4D97-AF65-F5344CB8AC3E}">
        <p14:creationId xmlns:p14="http://schemas.microsoft.com/office/powerpoint/2010/main" val="422688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Chasing the Sun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Eclipse of June 1973</a:t>
            </a:r>
          </a:p>
          <a:p>
            <a:r>
              <a:rPr lang="en-US" dirty="0" smtClean="0"/>
              <a:t>Five science teams</a:t>
            </a:r>
          </a:p>
          <a:p>
            <a:r>
              <a:rPr lang="en-US" dirty="0" smtClean="0"/>
              <a:t>74 minutes</a:t>
            </a:r>
          </a:p>
        </p:txBody>
      </p:sp>
      <p:pic>
        <p:nvPicPr>
          <p:cNvPr id="2050" name="Picture 2" descr="https://upload.wikimedia.org/wikipedia/commons/e/eb/British_Airways_Concorde_G-BOAC_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95400"/>
            <a:ext cx="3261177" cy="218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60006" y="6380202"/>
            <a:ext cx="49503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http</a:t>
            </a:r>
            <a:r>
              <a:rPr lang="en-US" sz="1000" dirty="0"/>
              <a:t>://xjubier.free.fr/en/site_pages/solar_eclipses/TSE_19730630_Concorde001.html</a:t>
            </a:r>
          </a:p>
        </p:txBody>
      </p:sp>
      <p:pic>
        <p:nvPicPr>
          <p:cNvPr id="2052" name="Picture 4" descr="Concorde 001 Flight Total Solar Eclipse 30 June 1973 Google Ear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18" y="3581400"/>
            <a:ext cx="7605584" cy="282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5400000">
            <a:off x="7426358" y="2335429"/>
            <a:ext cx="23262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https://en.wikipedia.org/wiki/Concorde</a:t>
            </a:r>
          </a:p>
        </p:txBody>
      </p:sp>
    </p:spTree>
    <p:extLst>
      <p:ext uri="{BB962C8B-B14F-4D97-AF65-F5344CB8AC3E}">
        <p14:creationId xmlns:p14="http://schemas.microsoft.com/office/powerpoint/2010/main" val="23771869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TSE 1973 Moon Umbral Shadow Velocity UTC Time 57000 Feet Sea Lev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44" y="97180"/>
            <a:ext cx="8941056" cy="67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057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2021 North American Eclipse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Begins before sunrise</a:t>
            </a:r>
          </a:p>
          <a:p>
            <a:r>
              <a:rPr lang="en-US" dirty="0" smtClean="0"/>
              <a:t>Finishes ~1 hour after sunrise</a:t>
            </a:r>
          </a:p>
        </p:txBody>
      </p:sp>
    </p:spTree>
    <p:extLst>
      <p:ext uri="{BB962C8B-B14F-4D97-AF65-F5344CB8AC3E}">
        <p14:creationId xmlns:p14="http://schemas.microsoft.com/office/powerpoint/2010/main" val="19693282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2024 North American Eclipse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We’re in luck: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330532"/>
            <a:ext cx="5810250" cy="3943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38400" y="6248400"/>
            <a:ext cx="4648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https://www.eclipse-chasers.com/php/tseCalculatorBig2.php?TSE=tse2024d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280342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2024 North American Eclipse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But not the luckiest:</a:t>
            </a:r>
            <a:endParaRPr lang="en-US" dirty="0"/>
          </a:p>
        </p:txBody>
      </p:sp>
      <p:pic>
        <p:nvPicPr>
          <p:cNvPr id="8194" name="Picture 2" descr="https://nationaleclipse.files.wordpress.com/2016/06/map_local_2017_2024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148946"/>
            <a:ext cx="7340857" cy="462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3244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Note About Safety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It is never safe to look directly at the sun without proper protection</a:t>
            </a:r>
          </a:p>
          <a:p>
            <a:r>
              <a:rPr lang="en-US" dirty="0" smtClean="0"/>
              <a:t>During a total eclipse, only the few minutes of totality, during which the sun is completely occluded by the moon, are safe to observe with the naked eye</a:t>
            </a:r>
          </a:p>
          <a:p>
            <a:r>
              <a:rPr lang="en-US" dirty="0" smtClean="0"/>
              <a:t>During all other portions of a total eclipse, and all parts of partial and annular eclipses, observe through the safety equipment you receive today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28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Eclipses of the Sun, in Rochester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949294"/>
            <a:ext cx="5029200" cy="4680106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August 21, 2017</a:t>
            </a:r>
            <a:br>
              <a:rPr lang="en-US" dirty="0" smtClean="0"/>
            </a:br>
            <a:r>
              <a:rPr lang="en-US" dirty="0" smtClean="0"/>
              <a:t>Start = 1:14 PM EDT, end 3:52 PM EDT.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Maximum = 75% of Sun covered, 2:35 PM EDT.</a:t>
            </a:r>
          </a:p>
          <a:p>
            <a:r>
              <a:rPr lang="en-US" dirty="0" smtClean="0"/>
              <a:t>June 10, 2021</a:t>
            </a:r>
            <a:br>
              <a:rPr lang="en-US" dirty="0" smtClean="0"/>
            </a:br>
            <a:r>
              <a:rPr lang="en-US" dirty="0" smtClean="0"/>
              <a:t>Start = 4:42 AM EDT (before sunrise), end 6:36 AM EDT.</a:t>
            </a:r>
            <a:br>
              <a:rPr lang="en-US" dirty="0" smtClean="0"/>
            </a:br>
            <a:r>
              <a:rPr lang="en-US" dirty="0" smtClean="0"/>
              <a:t>Maximum = 85% covered, 5:38 AM EDT, </a:t>
            </a:r>
            <a:br>
              <a:rPr lang="en-US" dirty="0" smtClean="0"/>
            </a:br>
            <a:r>
              <a:rPr lang="en-US" dirty="0" smtClean="0"/>
              <a:t>8 minutes after sunrise.</a:t>
            </a:r>
          </a:p>
          <a:p>
            <a:r>
              <a:rPr lang="en-US" dirty="0" smtClean="0"/>
              <a:t>April 8, 2024</a:t>
            </a:r>
            <a:br>
              <a:rPr lang="en-US" dirty="0" smtClean="0"/>
            </a:br>
            <a:r>
              <a:rPr lang="en-US" dirty="0" smtClean="0"/>
              <a:t>Start = 2:06 PM EDT, end 4:33 PM EDT</a:t>
            </a:r>
            <a:br>
              <a:rPr lang="en-US" dirty="0" smtClean="0"/>
            </a:br>
            <a:r>
              <a:rPr lang="en-US" dirty="0" smtClean="0"/>
              <a:t>Maximum = </a:t>
            </a:r>
            <a:r>
              <a:rPr lang="en-US" b="1" dirty="0" smtClean="0"/>
              <a:t>Total (100% covered)</a:t>
            </a:r>
            <a:r>
              <a:rPr lang="en-US" dirty="0" smtClean="0"/>
              <a:t>, for 3 minutes, 40 sec </a:t>
            </a:r>
            <a:br>
              <a:rPr lang="en-US" dirty="0" smtClean="0"/>
            </a:br>
            <a:r>
              <a:rPr lang="en-US" dirty="0" smtClean="0"/>
              <a:t>around 3:21 PM EDT.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33800" y="6611779"/>
            <a:ext cx="2133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This slide thanks to Dan Watson</a:t>
            </a:r>
            <a:endParaRPr lang="en-US" sz="10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992521"/>
              </p:ext>
            </p:extLst>
          </p:nvPr>
        </p:nvGraphicFramePr>
        <p:xfrm>
          <a:off x="6096000" y="2209796"/>
          <a:ext cx="2286000" cy="3352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86000"/>
              </a:tblGrid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June 25, 745 BC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March 1, 192 AD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December 1, 411 AD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July 21, 567 AD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May 15, 831 AD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December 10, 1349 AD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June 16, 1806 AD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January 24, 1925 AD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April 8, 2024 AD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October 26, 2144 AD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June 3, 2505 AD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33400" y="15240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UPCOMING</a:t>
            </a:r>
            <a:endParaRPr lang="en-US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5715000" y="1524000"/>
            <a:ext cx="2905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TOTAL</a:t>
            </a:r>
            <a:r>
              <a:rPr lang="en-US" dirty="0"/>
              <a:t> </a:t>
            </a:r>
            <a:r>
              <a:rPr lang="en-US" dirty="0" smtClean="0"/>
              <a:t>(1500 BCE – 3000 CE)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16384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Symbol of Fear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Most ancient cultures saw eclipse as a bad omen</a:t>
            </a:r>
          </a:p>
          <a:p>
            <a:r>
              <a:rPr lang="en-US" dirty="0" smtClean="0"/>
              <a:t>Many believed the sun was being consumed</a:t>
            </a:r>
          </a:p>
          <a:p>
            <a:r>
              <a:rPr lang="en-US" dirty="0" smtClean="0"/>
              <a:t>Other beliefs include:</a:t>
            </a:r>
          </a:p>
          <a:p>
            <a:pPr lvl="1"/>
            <a:r>
              <a:rPr lang="en-US" dirty="0" smtClean="0"/>
              <a:t>Celestial conflict</a:t>
            </a:r>
          </a:p>
          <a:p>
            <a:pPr lvl="1"/>
            <a:r>
              <a:rPr lang="en-US" dirty="0" smtClean="0"/>
              <a:t>Theft</a:t>
            </a:r>
          </a:p>
          <a:p>
            <a:pPr lvl="1"/>
            <a:r>
              <a:rPr lang="en-US" dirty="0" smtClean="0"/>
              <a:t>More… creative interpretations</a:t>
            </a:r>
          </a:p>
        </p:txBody>
      </p:sp>
    </p:spTree>
    <p:extLst>
      <p:ext uri="{BB962C8B-B14F-4D97-AF65-F5344CB8AC3E}">
        <p14:creationId xmlns:p14="http://schemas.microsoft.com/office/powerpoint/2010/main" val="65526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4" name="Content Placeholder 3"/>
          <p:cNvSpPr txBox="1">
            <a:spLocks noGrp="1"/>
          </p:cNvSpPr>
          <p:nvPr>
            <p:ph sz="quarter" idx="13"/>
          </p:nvPr>
        </p:nvSpPr>
        <p:spPr>
          <a:xfrm>
            <a:off x="609600" y="1600200"/>
            <a:ext cx="7924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hlinkClick r:id="rId2"/>
              </a:rPr>
              <a:t>http://news.nationalgeographic.com/news/2013/11/131101-solar-eclipse-myth-legend-space-science/</a:t>
            </a:r>
            <a:endParaRPr lang="en-US" sz="1000" dirty="0" smtClean="0"/>
          </a:p>
          <a:p>
            <a:r>
              <a:rPr lang="en-US" sz="1000" dirty="0" smtClean="0">
                <a:hlinkClick r:id="rId3"/>
              </a:rPr>
              <a:t>http://www.firstpeople.us/FP-Html-Legends/EclipseOfTheSunBlamedOnBlackSquirrel-Choctaw.html</a:t>
            </a:r>
            <a:endParaRPr lang="en-US" sz="1000" dirty="0" smtClean="0"/>
          </a:p>
          <a:p>
            <a:r>
              <a:rPr lang="en-US" sz="1000" dirty="0">
                <a:hlinkClick r:id="rId4"/>
              </a:rPr>
              <a:t>https://</a:t>
            </a:r>
            <a:r>
              <a:rPr lang="en-US" sz="1000" dirty="0" smtClean="0">
                <a:hlinkClick r:id="rId4"/>
              </a:rPr>
              <a:t>motherboard.vice.com/en_us/article/8q8qwk/the-concorde-and-the-longest-solar-eclipse</a:t>
            </a:r>
            <a:endParaRPr lang="en-US" sz="1000" dirty="0" smtClean="0"/>
          </a:p>
          <a:p>
            <a:r>
              <a:rPr lang="en-US" sz="1000" dirty="0">
                <a:hlinkClick r:id="rId5"/>
              </a:rPr>
              <a:t>http://</a:t>
            </a:r>
            <a:r>
              <a:rPr lang="en-US" sz="1000" dirty="0" smtClean="0">
                <a:hlinkClick r:id="rId5"/>
              </a:rPr>
              <a:t>eclipsewise.com/solar/SEhelp/SEbeselm.html</a:t>
            </a:r>
            <a:endParaRPr lang="en-US" sz="1000" dirty="0"/>
          </a:p>
          <a:p>
            <a:r>
              <a:rPr lang="en-US" sz="1000" dirty="0">
                <a:hlinkClick r:id="rId6"/>
              </a:rPr>
              <a:t>http://</a:t>
            </a:r>
            <a:r>
              <a:rPr lang="en-US" sz="1000" dirty="0" smtClean="0">
                <a:hlinkClick r:id="rId6"/>
              </a:rPr>
              <a:t>www.mreclipse.com/Totality2/TotalityApH.html</a:t>
            </a:r>
            <a:endParaRPr lang="en-US" sz="1000" dirty="0" smtClean="0"/>
          </a:p>
          <a:p>
            <a:endParaRPr lang="en-US" sz="1000" dirty="0"/>
          </a:p>
          <a:p>
            <a:endParaRPr lang="en-US" sz="1000" dirty="0" smtClean="0"/>
          </a:p>
        </p:txBody>
      </p:sp>
    </p:spTree>
    <p:extLst>
      <p:ext uri="{BB962C8B-B14F-4D97-AF65-F5344CB8AC3E}">
        <p14:creationId xmlns:p14="http://schemas.microsoft.com/office/powerpoint/2010/main" val="2177109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Eating the Sun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Vikings: Sky wolves</a:t>
            </a:r>
          </a:p>
          <a:p>
            <a:r>
              <a:rPr lang="en-US" dirty="0" smtClean="0"/>
              <a:t>Vietnamese: Toad</a:t>
            </a:r>
          </a:p>
          <a:p>
            <a:r>
              <a:rPr lang="en-US" dirty="0" smtClean="0"/>
              <a:t>Kwakiutl: Mouth of heaven</a:t>
            </a:r>
          </a:p>
          <a:p>
            <a:r>
              <a:rPr lang="en-US" dirty="0" smtClean="0"/>
              <a:t>Chinese: Dragon</a:t>
            </a:r>
          </a:p>
          <a:p>
            <a:r>
              <a:rPr lang="en-US" dirty="0" smtClean="0"/>
              <a:t>Choctaw: Black squirrel</a:t>
            </a:r>
            <a:endParaRPr lang="en-US" dirty="0"/>
          </a:p>
        </p:txBody>
      </p:sp>
      <p:pic>
        <p:nvPicPr>
          <p:cNvPr id="5122" name="Picture 2" descr="http://68.media.tumblr.com/9dd6052f81895d3290ec7126a11e492f/tumblr_nvidz0aIln1rwcfrqo1_128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990600"/>
            <a:ext cx="3287340" cy="408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5400000">
            <a:off x="6764871" y="3075247"/>
            <a:ext cx="35092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http://dobie.deviantart.com/art/skoll-and-hati-273959393</a:t>
            </a:r>
            <a:endParaRPr lang="en-US" sz="1000" dirty="0"/>
          </a:p>
        </p:txBody>
      </p:sp>
      <p:pic>
        <p:nvPicPr>
          <p:cNvPr id="5124" name="Picture 4" descr="https://ameliawirohutomo.files.wordpress.com/2010/11/dragon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37263"/>
            <a:ext cx="3848100" cy="256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06762" y="6383179"/>
            <a:ext cx="39414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https://ameliawirohutomo.files.wordpress.com/2010/11/dragon2.jpg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76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Myths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Koreans: Fire dogs steal the sun</a:t>
            </a:r>
          </a:p>
          <a:p>
            <a:r>
              <a:rPr lang="en-US" dirty="0" smtClean="0"/>
              <a:t>Hinduism: Demon </a:t>
            </a:r>
            <a:r>
              <a:rPr lang="en-US" dirty="0" err="1" smtClean="0"/>
              <a:t>Rahu</a:t>
            </a:r>
            <a:r>
              <a:rPr lang="en-US" dirty="0" smtClean="0"/>
              <a:t> is punished by Vishnu</a:t>
            </a:r>
          </a:p>
          <a:p>
            <a:r>
              <a:rPr lang="en-US" dirty="0" err="1" smtClean="0"/>
              <a:t>Batammaliba</a:t>
            </a:r>
            <a:r>
              <a:rPr lang="en-US" dirty="0" smtClean="0"/>
              <a:t>: Sun and moon are fighting</a:t>
            </a:r>
          </a:p>
        </p:txBody>
      </p:sp>
      <p:pic>
        <p:nvPicPr>
          <p:cNvPr id="6146" name="Picture 2" descr="http://blog.onlineprasad.com/wp-content/uploads/2015/03/Rahu-eating-Su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971800"/>
            <a:ext cx="4800600" cy="356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47573" y="6540668"/>
            <a:ext cx="47250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http://blog.onlineprasad.com/what-is-the-importance-of-solar-eclipse-in-hinduism/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2598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Science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3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Eclipse Science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Anaxagoras</a:t>
            </a:r>
          </a:p>
          <a:p>
            <a:pPr lvl="1"/>
            <a:r>
              <a:rPr lang="en-US" dirty="0" smtClean="0"/>
              <a:t>Realizes moon is illuminated by sun</a:t>
            </a:r>
          </a:p>
          <a:p>
            <a:r>
              <a:rPr lang="en-US" dirty="0" smtClean="0"/>
              <a:t>Ptolemy</a:t>
            </a:r>
          </a:p>
          <a:p>
            <a:pPr lvl="1"/>
            <a:r>
              <a:rPr lang="en-US" dirty="0" smtClean="0"/>
              <a:t>Time, location with some accuracy</a:t>
            </a:r>
          </a:p>
          <a:p>
            <a:r>
              <a:rPr lang="en-US" dirty="0" smtClean="0"/>
              <a:t>Friedrich Bessel</a:t>
            </a:r>
          </a:p>
          <a:p>
            <a:pPr lvl="1"/>
            <a:r>
              <a:rPr lang="en-US" dirty="0" smtClean="0"/>
              <a:t>Extremely accurate eclipse predictions</a:t>
            </a:r>
          </a:p>
        </p:txBody>
      </p:sp>
    </p:spTree>
    <p:extLst>
      <p:ext uri="{BB962C8B-B14F-4D97-AF65-F5344CB8AC3E}">
        <p14:creationId xmlns:p14="http://schemas.microsoft.com/office/powerpoint/2010/main" val="744020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Eclipse/Lunar Eclipse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Solar eclipse occurs at New Moon</a:t>
            </a:r>
          </a:p>
          <a:p>
            <a:r>
              <a:rPr lang="en-US" dirty="0" smtClean="0"/>
              <a:t>Lunar eclipse occurs at Full Moon</a:t>
            </a:r>
          </a:p>
        </p:txBody>
      </p:sp>
      <p:pic>
        <p:nvPicPr>
          <p:cNvPr id="4098" name="Picture 2" descr="https://upload.wikimedia.org/wikipedia/commons/6/6a/Moon_Phase_Diagram_for_Simple_English_Wikipedi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743200"/>
            <a:ext cx="4724400" cy="387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48000" y="6611779"/>
            <a:ext cx="33909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https://simple.wikipedia.org/wiki/Phases_of_the_Moon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4944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24800" cy="655638"/>
          </a:xfrm>
        </p:spPr>
        <p:txBody>
          <a:bodyPr/>
          <a:lstStyle/>
          <a:p>
            <a:r>
              <a:rPr lang="en-US" dirty="0" smtClean="0"/>
              <a:t>Orbital Interactions</a:t>
            </a:r>
            <a:endParaRPr lang="en-US" dirty="0"/>
          </a:p>
        </p:txBody>
      </p:sp>
      <p:pic>
        <p:nvPicPr>
          <p:cNvPr id="2050" name="Picture 2" descr="https://imgs.xkcd.com/comics/earth_orbital_diagram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8304014" cy="574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5400000">
            <a:off x="8087943" y="3646402"/>
            <a:ext cx="144302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https://xkcd.com/1878/</a:t>
            </a:r>
          </a:p>
        </p:txBody>
      </p:sp>
    </p:spTree>
    <p:extLst>
      <p:ext uri="{BB962C8B-B14F-4D97-AF65-F5344CB8AC3E}">
        <p14:creationId xmlns:p14="http://schemas.microsoft.com/office/powerpoint/2010/main" val="387228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469</TotalTime>
  <Words>870</Words>
  <Application>Microsoft Office PowerPoint</Application>
  <PresentationFormat>On-screen Show (4:3)</PresentationFormat>
  <Paragraphs>152</Paragraphs>
  <Slides>30</Slides>
  <Notes>15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Horizon</vt:lpstr>
      <vt:lpstr>The Eclipse: Facts, Fun Facts, and Fiction</vt:lpstr>
      <vt:lpstr>Solar Eclipse: Myths and Legends</vt:lpstr>
      <vt:lpstr>Symbol of Fear</vt:lpstr>
      <vt:lpstr>Eating the Sun</vt:lpstr>
      <vt:lpstr>Other Myths</vt:lpstr>
      <vt:lpstr>The Science</vt:lpstr>
      <vt:lpstr>Eclipse Science</vt:lpstr>
      <vt:lpstr>Solar Eclipse/Lunar Eclipse</vt:lpstr>
      <vt:lpstr>Orbital Interactions</vt:lpstr>
      <vt:lpstr>Partial Eclipse</vt:lpstr>
      <vt:lpstr>Total Eclipse</vt:lpstr>
      <vt:lpstr>Annular Eclipse</vt:lpstr>
      <vt:lpstr>What We See</vt:lpstr>
      <vt:lpstr>PowerPoint Presentation</vt:lpstr>
      <vt:lpstr>PowerPoint Presentation</vt:lpstr>
      <vt:lpstr>PowerPoint Presentation</vt:lpstr>
      <vt:lpstr>PowerPoint Presentation</vt:lpstr>
      <vt:lpstr>What A World-Eating Being Would See</vt:lpstr>
      <vt:lpstr>PowerPoint Presentation</vt:lpstr>
      <vt:lpstr>Path of Totality</vt:lpstr>
      <vt:lpstr>Total Eclipse</vt:lpstr>
      <vt:lpstr>2017 North American Eclipse</vt:lpstr>
      <vt:lpstr>Chasing the Sun</vt:lpstr>
      <vt:lpstr>PowerPoint Presentation</vt:lpstr>
      <vt:lpstr>2021 North American Eclipse</vt:lpstr>
      <vt:lpstr>2024 North American Eclipse</vt:lpstr>
      <vt:lpstr>2024 North American Eclipse</vt:lpstr>
      <vt:lpstr>A Note About Safety</vt:lpstr>
      <vt:lpstr>Eclipses of the Sun, in Rochester</vt:lpstr>
      <vt:lpstr>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</dc:creator>
  <cp:lastModifiedBy>Alex</cp:lastModifiedBy>
  <cp:revision>104</cp:revision>
  <dcterms:created xsi:type="dcterms:W3CDTF">2017-08-01T16:56:10Z</dcterms:created>
  <dcterms:modified xsi:type="dcterms:W3CDTF">2017-08-21T14:08:32Z</dcterms:modified>
</cp:coreProperties>
</file>